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3"/>
  </p:notesMasterIdLst>
  <p:sldIdLst>
    <p:sldId id="259" r:id="rId3"/>
    <p:sldId id="553" r:id="rId4"/>
    <p:sldId id="540" r:id="rId5"/>
    <p:sldId id="606" r:id="rId6"/>
    <p:sldId id="586" r:id="rId7"/>
    <p:sldId id="581" r:id="rId8"/>
    <p:sldId id="554" r:id="rId9"/>
    <p:sldId id="551" r:id="rId10"/>
    <p:sldId id="549" r:id="rId11"/>
    <p:sldId id="550" r:id="rId12"/>
    <p:sldId id="552" r:id="rId13"/>
    <p:sldId id="555" r:id="rId14"/>
    <p:sldId id="556" r:id="rId15"/>
    <p:sldId id="557" r:id="rId16"/>
    <p:sldId id="558" r:id="rId17"/>
    <p:sldId id="559" r:id="rId18"/>
    <p:sldId id="560" r:id="rId19"/>
    <p:sldId id="582" r:id="rId20"/>
    <p:sldId id="587" r:id="rId21"/>
    <p:sldId id="588" r:id="rId22"/>
    <p:sldId id="589" r:id="rId23"/>
    <p:sldId id="584" r:id="rId24"/>
    <p:sldId id="585" r:id="rId25"/>
    <p:sldId id="590" r:id="rId26"/>
    <p:sldId id="591" r:id="rId27"/>
    <p:sldId id="592" r:id="rId28"/>
    <p:sldId id="593" r:id="rId29"/>
    <p:sldId id="594" r:id="rId30"/>
    <p:sldId id="596" r:id="rId31"/>
    <p:sldId id="595" r:id="rId32"/>
    <p:sldId id="599" r:id="rId33"/>
    <p:sldId id="600" r:id="rId34"/>
    <p:sldId id="598" r:id="rId35"/>
    <p:sldId id="577" r:id="rId36"/>
    <p:sldId id="578" r:id="rId37"/>
    <p:sldId id="601" r:id="rId38"/>
    <p:sldId id="602" r:id="rId39"/>
    <p:sldId id="603" r:id="rId40"/>
    <p:sldId id="604" r:id="rId41"/>
    <p:sldId id="547" r:id="rId42"/>
    <p:sldId id="605" r:id="rId43"/>
    <p:sldId id="563" r:id="rId44"/>
    <p:sldId id="562" r:id="rId45"/>
    <p:sldId id="561" r:id="rId46"/>
    <p:sldId id="580" r:id="rId47"/>
    <p:sldId id="532" r:id="rId48"/>
    <p:sldId id="533" r:id="rId49"/>
    <p:sldId id="328" r:id="rId50"/>
    <p:sldId id="534" r:id="rId51"/>
    <p:sldId id="535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8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30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48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03589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49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9614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3296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2/4/20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0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4AF8-2969-F644-8F16-2DF14981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96" y="4319756"/>
            <a:ext cx="1086460" cy="449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5E4ED6-877F-8048-8264-A11B968F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8" y="2975993"/>
            <a:ext cx="881315" cy="717465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B25BBE1-BA42-2F4C-95CF-336B6CB3DADC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0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96A56-878F-2849-B3E6-C42A92FB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4E1A-A07A-3F4E-B53D-00776B7B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0" y="1584848"/>
            <a:ext cx="4858871" cy="284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9D0B0-A07E-7344-9638-551F04D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9" y="2667524"/>
            <a:ext cx="2995010" cy="381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58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00" y="148848"/>
            <a:ext cx="4239498" cy="1796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046235-6048-BD44-AC6E-04AF218040ED}"/>
              </a:ext>
            </a:extLst>
          </p:cNvPr>
          <p:cNvSpPr/>
          <p:nvPr/>
        </p:nvSpPr>
        <p:spPr>
          <a:xfrm>
            <a:off x="8337784" y="927081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8303E-4737-114C-97B8-658E0E6E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8" y="1613091"/>
            <a:ext cx="6707463" cy="509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B1C50D-82AA-8E44-BDE4-491CD817B0F4}"/>
              </a:ext>
            </a:extLst>
          </p:cNvPr>
          <p:cNvSpPr/>
          <p:nvPr/>
        </p:nvSpPr>
        <p:spPr>
          <a:xfrm>
            <a:off x="4109386" y="3756212"/>
            <a:ext cx="213652" cy="209904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C8236-57E4-8449-8788-A38426CA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9" y="5476203"/>
            <a:ext cx="1086460" cy="4494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9A0B-A349-4942-BC4C-53EA935BD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354" y="3571011"/>
            <a:ext cx="4373162" cy="308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830D2-2E29-5D44-866C-0C218FFA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53" y="228955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04947-4A94-D842-99E2-80AEA953F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15" y="2592423"/>
            <a:ext cx="4976821" cy="3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4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62A63-F1EF-C447-A313-EEAC1AB6A27F}"/>
              </a:ext>
            </a:extLst>
          </p:cNvPr>
          <p:cNvGrpSpPr/>
          <p:nvPr/>
        </p:nvGrpSpPr>
        <p:grpSpPr>
          <a:xfrm>
            <a:off x="4361103" y="277906"/>
            <a:ext cx="4594639" cy="3490822"/>
            <a:chOff x="1218268" y="1514479"/>
            <a:chExt cx="6707463" cy="50960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8303E-4737-114C-97B8-658E0E6E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268" y="1514479"/>
              <a:ext cx="6707463" cy="509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B1C50D-82AA-8E44-BDE4-491CD817B0F4}"/>
                </a:ext>
              </a:extLst>
            </p:cNvPr>
            <p:cNvSpPr/>
            <p:nvPr/>
          </p:nvSpPr>
          <p:spPr>
            <a:xfrm>
              <a:off x="5024716" y="3657600"/>
              <a:ext cx="213652" cy="20990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830D2-2E29-5D44-866C-0C218FF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583" y="2190940"/>
              <a:ext cx="0" cy="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7681F3-54D1-CB4F-A4EA-62F09AA8B250}"/>
                </a:ext>
              </a:extLst>
            </p:cNvPr>
            <p:cNvSpPr/>
            <p:nvPr/>
          </p:nvSpPr>
          <p:spPr>
            <a:xfrm>
              <a:off x="2980763" y="5674658"/>
              <a:ext cx="213652" cy="209904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9032BE-E064-1C46-99C8-4B94F31CE455}"/>
              </a:ext>
            </a:extLst>
          </p:cNvPr>
          <p:cNvSpPr txBox="1"/>
          <p:nvPr/>
        </p:nvSpPr>
        <p:spPr>
          <a:xfrm>
            <a:off x="304799" y="4258234"/>
            <a:ext cx="715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forward if there’s only one possible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there’s a fork, go with one of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too far, return (backtrack) to the fork, and try the other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FEA1D-DD11-C846-88E9-ACAF67D21BCA}"/>
              </a:ext>
            </a:extLst>
          </p:cNvPr>
          <p:cNvCxnSpPr/>
          <p:nvPr/>
        </p:nvCxnSpPr>
        <p:spPr>
          <a:xfrm>
            <a:off x="7207624" y="2205318"/>
            <a:ext cx="475129" cy="0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B2FAEE-9BB5-8C4F-9BC1-CD0AC17290ED}"/>
              </a:ext>
            </a:extLst>
          </p:cNvPr>
          <p:cNvCxnSpPr>
            <a:cxnSpLocks/>
          </p:cNvCxnSpPr>
          <p:nvPr/>
        </p:nvCxnSpPr>
        <p:spPr>
          <a:xfrm flipH="1">
            <a:off x="6968535" y="2106706"/>
            <a:ext cx="68759" cy="313765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692F70-15F1-A04D-BC1F-4771641E910A}"/>
              </a:ext>
            </a:extLst>
          </p:cNvPr>
          <p:cNvCxnSpPr>
            <a:cxnSpLocks/>
          </p:cNvCxnSpPr>
          <p:nvPr/>
        </p:nvCxnSpPr>
        <p:spPr>
          <a:xfrm flipH="1" flipV="1">
            <a:off x="6535271" y="1889737"/>
            <a:ext cx="340658" cy="216969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00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2C4864-953F-D04C-92F1-F7F588D8366F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5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5719482" y="4312024"/>
            <a:ext cx="555812" cy="2330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5611906" y="4545106"/>
            <a:ext cx="663388" cy="131781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5460349" y="5862918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TOO FAR!</a:t>
            </a:r>
          </a:p>
        </p:txBody>
      </p:sp>
    </p:spTree>
    <p:extLst>
      <p:ext uri="{BB962C8B-B14F-4D97-AF65-F5344CB8AC3E}">
        <p14:creationId xmlns:p14="http://schemas.microsoft.com/office/powerpoint/2010/main" val="36180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 flipH="1">
            <a:off x="4034118" y="3934755"/>
            <a:ext cx="537882" cy="377269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3818966" y="4312024"/>
            <a:ext cx="215152" cy="3854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3369709" y="4714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NOP!</a:t>
            </a:r>
          </a:p>
        </p:txBody>
      </p:sp>
    </p:spTree>
    <p:extLst>
      <p:ext uri="{BB962C8B-B14F-4D97-AF65-F5344CB8AC3E}">
        <p14:creationId xmlns:p14="http://schemas.microsoft.com/office/powerpoint/2010/main" val="201922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4491318" y="4885766"/>
            <a:ext cx="403411" cy="564775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4491318" y="4714408"/>
            <a:ext cx="519954" cy="171357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1356F-1AFB-2045-879A-D6C174609B74}"/>
              </a:ext>
            </a:extLst>
          </p:cNvPr>
          <p:cNvCxnSpPr>
            <a:cxnSpLocks/>
          </p:cNvCxnSpPr>
          <p:nvPr/>
        </p:nvCxnSpPr>
        <p:spPr>
          <a:xfrm flipH="1">
            <a:off x="4572000" y="5450541"/>
            <a:ext cx="322729" cy="341681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B6AD7-972E-2D42-B38C-0F470143D67C}"/>
              </a:ext>
            </a:extLst>
          </p:cNvPr>
          <p:cNvCxnSpPr>
            <a:cxnSpLocks/>
          </p:cNvCxnSpPr>
          <p:nvPr/>
        </p:nvCxnSpPr>
        <p:spPr>
          <a:xfrm flipH="1">
            <a:off x="3989294" y="5792222"/>
            <a:ext cx="582706" cy="142413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70EBC-C28D-1947-A2A9-8F0625EFC5C0}"/>
              </a:ext>
            </a:extLst>
          </p:cNvPr>
          <p:cNvCxnSpPr>
            <a:cxnSpLocks/>
          </p:cNvCxnSpPr>
          <p:nvPr/>
        </p:nvCxnSpPr>
        <p:spPr>
          <a:xfrm flipH="1" flipV="1">
            <a:off x="3567953" y="5728447"/>
            <a:ext cx="390392" cy="134981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B07CE3-00D2-284B-8ED0-AFC1C65DEF0F}"/>
              </a:ext>
            </a:extLst>
          </p:cNvPr>
          <p:cNvCxnSpPr>
            <a:cxnSpLocks/>
          </p:cNvCxnSpPr>
          <p:nvPr/>
        </p:nvCxnSpPr>
        <p:spPr>
          <a:xfrm flipH="1">
            <a:off x="3693459" y="5983336"/>
            <a:ext cx="268941" cy="28299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1AFADBC-91D0-F547-AC74-EF22B8F69212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A055C6-6B81-3F4B-9E7F-B7E0AFB6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08" y="5083740"/>
            <a:ext cx="1262973" cy="692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39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3EC01-5094-6841-8018-7864E27C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trip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70292-333F-1044-8DD5-386FD8B2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740112"/>
            <a:ext cx="3949435" cy="4499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760F-56B0-6B4E-84D5-108561BB6C8B}"/>
              </a:ext>
            </a:extLst>
          </p:cNvPr>
          <p:cNvSpPr txBox="1"/>
          <p:nvPr/>
        </p:nvSpPr>
        <p:spPr>
          <a:xfrm rot="411840">
            <a:off x="520411" y="5887055"/>
            <a:ext cx="53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When in doubt, keep calm and backtrack!</a:t>
            </a:r>
          </a:p>
        </p:txBody>
      </p:sp>
    </p:spTree>
    <p:extLst>
      <p:ext uri="{BB962C8B-B14F-4D97-AF65-F5344CB8AC3E}">
        <p14:creationId xmlns:p14="http://schemas.microsoft.com/office/powerpoint/2010/main" val="134077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How many </a:t>
            </a:r>
            <a:r>
              <a:rPr lang="en-U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possible unique paths</a:t>
            </a:r>
            <a:r>
              <a:rPr lang="en-US" sz="1800" b="0" dirty="0">
                <a:highlight>
                  <a:srgbClr val="FFFF00"/>
                </a:highlight>
              </a:rPr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35E929-7AAA-6449-8387-DEB83A1ACC63}"/>
              </a:ext>
            </a:extLst>
          </p:cNvPr>
          <p:cNvCxnSpPr>
            <a:cxnSpLocks/>
          </p:cNvCxnSpPr>
          <p:nvPr/>
        </p:nvCxnSpPr>
        <p:spPr>
          <a:xfrm>
            <a:off x="2100730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37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86DDC0-6653-234F-B476-543B733D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185544"/>
            <a:ext cx="3899647" cy="648691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8415FE3-63F5-8246-B684-3DC62BD6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342" y="559770"/>
            <a:ext cx="3478306" cy="991998"/>
          </a:xfrm>
        </p:spPr>
        <p:txBody>
          <a:bodyPr/>
          <a:lstStyle/>
          <a:p>
            <a:r>
              <a:rPr lang="en-US" dirty="0"/>
              <a:t>Recursion Cont.</a:t>
            </a:r>
          </a:p>
        </p:txBody>
      </p:sp>
    </p:spTree>
    <p:extLst>
      <p:ext uri="{BB962C8B-B14F-4D97-AF65-F5344CB8AC3E}">
        <p14:creationId xmlns:p14="http://schemas.microsoft.com/office/powerpoint/2010/main" val="100153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2901578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3639671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0" cy="71717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089502" y="6051176"/>
            <a:ext cx="880992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5970494" y="6051176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0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3639671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4377764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80031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889812" y="5334002"/>
            <a:ext cx="726141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6615953" y="5334002"/>
            <a:ext cx="0" cy="67235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0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846729" y="26141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425943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2127901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2045509" y="27790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326681" y="41110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166702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166701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364420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679527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679526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376650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376649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574368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574368" y="31286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875121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9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1059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6062777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6062776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6759900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6759899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6957618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6957618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6258371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6258371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7459146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7459145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8156269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8156268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8353987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7654740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7654740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5C0EF-2B3B-5D4A-8EF1-0F8E60BE0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12" y="3113943"/>
            <a:ext cx="5206986" cy="3221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/>
              <p:nvPr/>
            </p:nvSpPr>
            <p:spPr>
              <a:xfrm>
                <a:off x="582109" y="1796266"/>
                <a:ext cx="26357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𝑢𝑛𝑖𝑞𝑢𝑒𝑃𝑎𝑡h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9" y="1796266"/>
                <a:ext cx="2635786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/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blipFill>
                <a:blip r:embed="rId4"/>
                <a:stretch>
                  <a:fillRect t="-6667" r="-422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/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blipFill>
                <a:blip r:embed="rId5"/>
                <a:stretch>
                  <a:fillRect t="-6667" r="-326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/>
              <p:nvPr/>
            </p:nvSpPr>
            <p:spPr>
              <a:xfrm>
                <a:off x="1200674" y="2286000"/>
                <a:ext cx="30144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𝑢𝑛𝑖𝑞𝑢𝑒𝑃𝑎𝑡h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74" y="2286000"/>
                <a:ext cx="3014479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/>
              <p:nvPr/>
            </p:nvSpPr>
            <p:spPr>
              <a:xfrm>
                <a:off x="3938677" y="2281076"/>
                <a:ext cx="2821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𝑢𝑛𝑖𝑞𝑢𝑒𝑃𝑎𝑡h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677" y="2281076"/>
                <a:ext cx="2821221" cy="400110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E0F3C43-0E79-8648-B5E4-2577E59C3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469" y="3761494"/>
            <a:ext cx="3124200" cy="1564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93E2660-DA63-7449-A00F-9B9116069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656" y="5250845"/>
            <a:ext cx="4420911" cy="6544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A32D43E-6334-C044-A5A1-485F298657F1}"/>
              </a:ext>
            </a:extLst>
          </p:cNvPr>
          <p:cNvSpPr txBox="1"/>
          <p:nvPr/>
        </p:nvSpPr>
        <p:spPr>
          <a:xfrm>
            <a:off x="8353987" y="10337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2E03D8-F578-3844-BCA4-2C9C0B75B06B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D55299-6B8F-414F-A3BA-13E02A8E352F}"/>
              </a:ext>
            </a:extLst>
          </p:cNvPr>
          <p:cNvSpPr txBox="1"/>
          <p:nvPr/>
        </p:nvSpPr>
        <p:spPr>
          <a:xfrm>
            <a:off x="7654740" y="10343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07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38" grpId="0"/>
      <p:bldP spid="41" grpId="0"/>
      <p:bldP spid="42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pic>
        <p:nvPicPr>
          <p:cNvPr id="4" name="Picture 3" descr="robot_maze.png">
            <a:extLst>
              <a:ext uri="{FF2B5EF4-FFF2-40B4-BE49-F238E27FC236}">
                <a16:creationId xmlns:a16="http://schemas.microsoft.com/office/drawing/2014/main" id="{7FBE7BA3-ABD7-AD46-90DA-BB967AA5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217" y="54781"/>
            <a:ext cx="2483663" cy="1136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D9464-DA57-4B40-9759-323F3290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40" y="1680239"/>
            <a:ext cx="5029719" cy="4926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6FE879-2BC6-F048-A894-A3B9663566BE}"/>
              </a:ext>
            </a:extLst>
          </p:cNvPr>
          <p:cNvSpPr/>
          <p:nvPr/>
        </p:nvSpPr>
        <p:spPr>
          <a:xfrm>
            <a:off x="1287339" y="3778205"/>
            <a:ext cx="546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3,4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2,4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277B-0C92-0C42-9C4B-EA1C40974816}"/>
              </a:ext>
            </a:extLst>
          </p:cNvPr>
          <p:cNvSpPr/>
          <p:nvPr/>
        </p:nvSpPr>
        <p:spPr>
          <a:xfrm>
            <a:off x="1932622" y="4393758"/>
            <a:ext cx="856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40B96-EE32-8B46-A66E-C3988253A658}"/>
              </a:ext>
            </a:extLst>
          </p:cNvPr>
          <p:cNvSpPr/>
          <p:nvPr/>
        </p:nvSpPr>
        <p:spPr>
          <a:xfrm>
            <a:off x="2477465" y="4701534"/>
            <a:ext cx="510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2,2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4314F-9EFC-F343-8B1F-EC6496F7EC9F}"/>
              </a:ext>
            </a:extLst>
          </p:cNvPr>
          <p:cNvSpPr/>
          <p:nvPr/>
        </p:nvSpPr>
        <p:spPr>
          <a:xfrm>
            <a:off x="2988239" y="5009311"/>
            <a:ext cx="618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2,1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1,1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F1CD4-C4FA-E74C-9411-D0938D2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1" y="1739175"/>
            <a:ext cx="487845" cy="498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73B52B-8036-8A41-8556-176DC344477A}"/>
              </a:ext>
            </a:extLst>
          </p:cNvPr>
          <p:cNvSpPr/>
          <p:nvPr/>
        </p:nvSpPr>
        <p:spPr>
          <a:xfrm>
            <a:off x="5358390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F7B23-8825-9346-8331-78BB3B203B01}"/>
              </a:ext>
            </a:extLst>
          </p:cNvPr>
          <p:cNvSpPr/>
          <p:nvPr/>
        </p:nvSpPr>
        <p:spPr>
          <a:xfrm>
            <a:off x="5358389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39DBB5-DAE5-904E-92B1-88DA9DC897FF}"/>
              </a:ext>
            </a:extLst>
          </p:cNvPr>
          <p:cNvSpPr/>
          <p:nvPr/>
        </p:nvSpPr>
        <p:spPr>
          <a:xfrm>
            <a:off x="6055513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63F54C-C742-3C4B-9F77-000C038A1366}"/>
              </a:ext>
            </a:extLst>
          </p:cNvPr>
          <p:cNvSpPr/>
          <p:nvPr/>
        </p:nvSpPr>
        <p:spPr>
          <a:xfrm>
            <a:off x="6055512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9CCA9-C40E-5141-A143-8284778237AB}"/>
              </a:ext>
            </a:extLst>
          </p:cNvPr>
          <p:cNvSpPr/>
          <p:nvPr/>
        </p:nvSpPr>
        <p:spPr>
          <a:xfrm>
            <a:off x="6754759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82B4BC-D114-D541-AA2B-4981FE0B62C0}"/>
              </a:ext>
            </a:extLst>
          </p:cNvPr>
          <p:cNvSpPr/>
          <p:nvPr/>
        </p:nvSpPr>
        <p:spPr>
          <a:xfrm>
            <a:off x="6754758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074D9-34A2-1540-8B45-033920324BDE}"/>
              </a:ext>
            </a:extLst>
          </p:cNvPr>
          <p:cNvSpPr/>
          <p:nvPr/>
        </p:nvSpPr>
        <p:spPr>
          <a:xfrm>
            <a:off x="7451882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BC9BB-2EAC-1842-8508-347A4076AC27}"/>
              </a:ext>
            </a:extLst>
          </p:cNvPr>
          <p:cNvSpPr/>
          <p:nvPr/>
        </p:nvSpPr>
        <p:spPr>
          <a:xfrm>
            <a:off x="7451881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/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333" r="-42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/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6667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C7A9E5-1D3B-2F4D-A9BA-FCE234B3434D}"/>
              </a:ext>
            </a:extLst>
          </p:cNvPr>
          <p:cNvSpPr/>
          <p:nvPr/>
        </p:nvSpPr>
        <p:spPr>
          <a:xfrm>
            <a:off x="5358389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EDFAAC-FDED-904D-86E3-94B515EB739D}"/>
              </a:ext>
            </a:extLst>
          </p:cNvPr>
          <p:cNvSpPr/>
          <p:nvPr/>
        </p:nvSpPr>
        <p:spPr>
          <a:xfrm>
            <a:off x="6055512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5F1773-2E26-A04A-92E4-484369A15CB0}"/>
              </a:ext>
            </a:extLst>
          </p:cNvPr>
          <p:cNvSpPr/>
          <p:nvPr/>
        </p:nvSpPr>
        <p:spPr>
          <a:xfrm>
            <a:off x="6754758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BE4D51-1D42-CF44-9CCC-4022FAE46855}"/>
              </a:ext>
            </a:extLst>
          </p:cNvPr>
          <p:cNvSpPr/>
          <p:nvPr/>
        </p:nvSpPr>
        <p:spPr>
          <a:xfrm>
            <a:off x="7451881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E33A8B-67BC-4A47-8C21-30B910488A46}"/>
              </a:ext>
            </a:extLst>
          </p:cNvPr>
          <p:cNvSpPr txBox="1"/>
          <p:nvPr/>
        </p:nvSpPr>
        <p:spPr>
          <a:xfrm>
            <a:off x="4957482" y="3681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16C52C-E784-8E4E-A13F-0200DD62647C}"/>
              </a:ext>
            </a:extLst>
          </p:cNvPr>
          <p:cNvSpPr txBox="1"/>
          <p:nvPr/>
        </p:nvSpPr>
        <p:spPr>
          <a:xfrm>
            <a:off x="4957482" y="4378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CE586E-14E8-3E43-94CB-484CF6F8DA2C}"/>
              </a:ext>
            </a:extLst>
          </p:cNvPr>
          <p:cNvSpPr txBox="1"/>
          <p:nvPr/>
        </p:nvSpPr>
        <p:spPr>
          <a:xfrm>
            <a:off x="4972905" y="50794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690EE4-AB28-3C42-8043-6238E41FB0E9}"/>
              </a:ext>
            </a:extLst>
          </p:cNvPr>
          <p:cNvSpPr txBox="1"/>
          <p:nvPr/>
        </p:nvSpPr>
        <p:spPr>
          <a:xfrm>
            <a:off x="5557169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06D36B-517A-DC44-A0F3-B200BAAEBCA4}"/>
              </a:ext>
            </a:extLst>
          </p:cNvPr>
          <p:cNvSpPr txBox="1"/>
          <p:nvPr/>
        </p:nvSpPr>
        <p:spPr>
          <a:xfrm>
            <a:off x="6211591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93271A-0B5E-2344-83A9-60FC82D16589}"/>
              </a:ext>
            </a:extLst>
          </p:cNvPr>
          <p:cNvSpPr txBox="1"/>
          <p:nvPr/>
        </p:nvSpPr>
        <p:spPr>
          <a:xfrm>
            <a:off x="6953538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CB3AF0-B4B7-A94E-9676-0DFE45874289}"/>
              </a:ext>
            </a:extLst>
          </p:cNvPr>
          <p:cNvSpPr txBox="1"/>
          <p:nvPr/>
        </p:nvSpPr>
        <p:spPr>
          <a:xfrm>
            <a:off x="7650661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44A986-1E5E-5A49-A644-C558779E22DA}"/>
              </a:ext>
            </a:extLst>
          </p:cNvPr>
          <p:cNvCxnSpPr>
            <a:cxnSpLocks/>
          </p:cNvCxnSpPr>
          <p:nvPr/>
        </p:nvCxnSpPr>
        <p:spPr>
          <a:xfrm flipV="1">
            <a:off x="7801504" y="4549588"/>
            <a:ext cx="0" cy="71450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74AD16-AD19-5C45-B2E0-C732F458B253}"/>
              </a:ext>
            </a:extLst>
          </p:cNvPr>
          <p:cNvCxnSpPr>
            <a:cxnSpLocks/>
          </p:cNvCxnSpPr>
          <p:nvPr/>
        </p:nvCxnSpPr>
        <p:spPr>
          <a:xfrm flipV="1">
            <a:off x="7801504" y="3681800"/>
            <a:ext cx="0" cy="875415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6BC559-B558-9A45-844C-A12AC2D2EAC1}"/>
              </a:ext>
            </a:extLst>
          </p:cNvPr>
          <p:cNvCxnSpPr>
            <a:cxnSpLocks/>
          </p:cNvCxnSpPr>
          <p:nvPr/>
        </p:nvCxnSpPr>
        <p:spPr>
          <a:xfrm flipH="1">
            <a:off x="7054322" y="3714067"/>
            <a:ext cx="747182" cy="8978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44A2F1-B7B4-1F45-A912-A498E836E237}"/>
              </a:ext>
            </a:extLst>
          </p:cNvPr>
          <p:cNvCxnSpPr>
            <a:cxnSpLocks/>
          </p:cNvCxnSpPr>
          <p:nvPr/>
        </p:nvCxnSpPr>
        <p:spPr>
          <a:xfrm flipH="1">
            <a:off x="6330774" y="3725737"/>
            <a:ext cx="847966" cy="5839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E6A8A6-EEC7-C448-B7B1-C2FEF3BBBFCD}"/>
              </a:ext>
            </a:extLst>
          </p:cNvPr>
          <p:cNvCxnSpPr>
            <a:cxnSpLocks/>
          </p:cNvCxnSpPr>
          <p:nvPr/>
        </p:nvCxnSpPr>
        <p:spPr>
          <a:xfrm flipH="1">
            <a:off x="5606666" y="3728656"/>
            <a:ext cx="751825" cy="292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21B7770-24F0-1A41-857C-C4FA9FB5F6CC}"/>
              </a:ext>
            </a:extLst>
          </p:cNvPr>
          <p:cNvCxnSpPr>
            <a:cxnSpLocks/>
          </p:cNvCxnSpPr>
          <p:nvPr/>
        </p:nvCxnSpPr>
        <p:spPr>
          <a:xfrm flipV="1">
            <a:off x="7079353" y="3926768"/>
            <a:ext cx="0" cy="67471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0D2098-79EC-364A-A821-04C5C18D4D2E}"/>
              </a:ext>
            </a:extLst>
          </p:cNvPr>
          <p:cNvCxnSpPr>
            <a:cxnSpLocks/>
          </p:cNvCxnSpPr>
          <p:nvPr/>
        </p:nvCxnSpPr>
        <p:spPr>
          <a:xfrm flipH="1">
            <a:off x="6310591" y="3926768"/>
            <a:ext cx="75767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CB3A05-A9D9-0444-88D7-F273C09084AE}"/>
              </a:ext>
            </a:extLst>
          </p:cNvPr>
          <p:cNvCxnSpPr>
            <a:cxnSpLocks/>
          </p:cNvCxnSpPr>
          <p:nvPr/>
        </p:nvCxnSpPr>
        <p:spPr>
          <a:xfrm flipH="1">
            <a:off x="5631531" y="3926768"/>
            <a:ext cx="667971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4C6675-C975-CE4E-B8BC-080E689519FE}"/>
              </a:ext>
            </a:extLst>
          </p:cNvPr>
          <p:cNvCxnSpPr>
            <a:cxnSpLocks/>
          </p:cNvCxnSpPr>
          <p:nvPr/>
        </p:nvCxnSpPr>
        <p:spPr>
          <a:xfrm flipH="1">
            <a:off x="7054322" y="4591268"/>
            <a:ext cx="74718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97B813-6BAF-474E-9126-2D931E14B154}"/>
              </a:ext>
            </a:extLst>
          </p:cNvPr>
          <p:cNvCxnSpPr>
            <a:cxnSpLocks/>
          </p:cNvCxnSpPr>
          <p:nvPr/>
        </p:nvCxnSpPr>
        <p:spPr>
          <a:xfrm flipV="1">
            <a:off x="6375524" y="4072320"/>
            <a:ext cx="6443" cy="52915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92E5DD-93C4-B04A-BEA9-5265AE1D2535}"/>
              </a:ext>
            </a:extLst>
          </p:cNvPr>
          <p:cNvCxnSpPr>
            <a:cxnSpLocks/>
          </p:cNvCxnSpPr>
          <p:nvPr/>
        </p:nvCxnSpPr>
        <p:spPr>
          <a:xfrm flipH="1">
            <a:off x="5631531" y="4072991"/>
            <a:ext cx="714579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A0DB3B1-BE44-6246-B0C7-DE502D11F837}"/>
              </a:ext>
            </a:extLst>
          </p:cNvPr>
          <p:cNvCxnSpPr>
            <a:cxnSpLocks/>
          </p:cNvCxnSpPr>
          <p:nvPr/>
        </p:nvCxnSpPr>
        <p:spPr>
          <a:xfrm flipH="1">
            <a:off x="6375524" y="4591268"/>
            <a:ext cx="667971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7AAC45C-C5FC-714E-B505-1B199520618D}"/>
              </a:ext>
            </a:extLst>
          </p:cNvPr>
          <p:cNvCxnSpPr>
            <a:cxnSpLocks/>
          </p:cNvCxnSpPr>
          <p:nvPr/>
        </p:nvCxnSpPr>
        <p:spPr>
          <a:xfrm flipH="1">
            <a:off x="5713996" y="4591268"/>
            <a:ext cx="667971" cy="0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6D7CF9-89DE-A049-866A-AD7F5F597667}"/>
              </a:ext>
            </a:extLst>
          </p:cNvPr>
          <p:cNvCxnSpPr>
            <a:cxnSpLocks/>
          </p:cNvCxnSpPr>
          <p:nvPr/>
        </p:nvCxnSpPr>
        <p:spPr>
          <a:xfrm flipV="1">
            <a:off x="5705888" y="4072320"/>
            <a:ext cx="8108" cy="537384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E287A3EF-DD8E-E642-A828-5588DAF397C2}"/>
              </a:ext>
            </a:extLst>
          </p:cNvPr>
          <p:cNvSpPr/>
          <p:nvPr/>
        </p:nvSpPr>
        <p:spPr>
          <a:xfrm>
            <a:off x="1226800" y="5361457"/>
            <a:ext cx="2388831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/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uniquePaths(1,1)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  <a:blipFill>
                <a:blip r:embed="rId5"/>
                <a:stretch>
                  <a:fillRect l="-177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1321621" y="1894856"/>
            <a:ext cx="2806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87" y="221541"/>
            <a:ext cx="4091880" cy="2461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88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6" grpId="0" animBg="1"/>
      <p:bldP spid="9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806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2F663-7CAA-8941-B175-2CB58848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64" y="2171918"/>
            <a:ext cx="6410362" cy="455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7800B-6FB5-F644-98C6-B85A28F5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99" y="2311026"/>
            <a:ext cx="762000" cy="3175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6EC01E0-8746-2444-95F0-BE326C37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296" y="86322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65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806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(5,8)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291E-F6F8-C243-ADBF-D9559A80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2203294"/>
            <a:ext cx="6320118" cy="450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B5AFE-FD1D-1940-BC64-8547F154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96" y="86322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15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317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(10,15)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96" y="86322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29E4F-0E99-FB4F-BB2F-67016AF9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88" y="2171918"/>
            <a:ext cx="6454587" cy="4641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6A780-108D-8B4E-9F80-90BBDB09706C}"/>
              </a:ext>
            </a:extLst>
          </p:cNvPr>
          <p:cNvSpPr/>
          <p:nvPr/>
        </p:nvSpPr>
        <p:spPr>
          <a:xfrm>
            <a:off x="2291847" y="2554942"/>
            <a:ext cx="524167" cy="30742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2BDBE-F9F1-4040-BF93-B70BC70676A4}"/>
              </a:ext>
            </a:extLst>
          </p:cNvPr>
          <p:cNvSpPr txBox="1"/>
          <p:nvPr/>
        </p:nvSpPr>
        <p:spPr>
          <a:xfrm>
            <a:off x="3155577" y="3630706"/>
            <a:ext cx="386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Repeated subproblem</a:t>
            </a:r>
          </a:p>
        </p:txBody>
      </p:sp>
    </p:spTree>
    <p:extLst>
      <p:ext uri="{BB962C8B-B14F-4D97-AF65-F5344CB8AC3E}">
        <p14:creationId xmlns:p14="http://schemas.microsoft.com/office/powerpoint/2010/main" val="165663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E8277-13D7-084C-B50D-869C5E89FD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187" y="1745689"/>
            <a:ext cx="5526342" cy="4015497"/>
          </a:xfrm>
        </p:spPr>
        <p:txBody>
          <a:bodyPr/>
          <a:lstStyle/>
          <a:p>
            <a:r>
              <a:rPr lang="en-US" dirty="0"/>
              <a:t>Split problem into sub-problem of the same kind</a:t>
            </a:r>
          </a:p>
          <a:p>
            <a:endParaRPr lang="en-US" dirty="0"/>
          </a:p>
          <a:p>
            <a:r>
              <a:rPr lang="en-US" dirty="0"/>
              <a:t>Make recursive call with different</a:t>
            </a:r>
          </a:p>
          <a:p>
            <a:pPr lvl="1"/>
            <a:r>
              <a:rPr lang="en-US" dirty="0"/>
              <a:t>Problem size</a:t>
            </a:r>
            <a:r>
              <a:rPr lang="zh-CN" altLang="en-US" dirty="0"/>
              <a:t> </a:t>
            </a:r>
            <a:r>
              <a:rPr lang="en-US" altLang="zh-CN" dirty="0"/>
              <a:t>and/or</a:t>
            </a:r>
            <a:endParaRPr lang="en-US" dirty="0"/>
          </a:p>
          <a:p>
            <a:pPr lvl="1"/>
            <a:r>
              <a:rPr lang="en-US" dirty="0"/>
              <a:t>Problem location</a:t>
            </a:r>
          </a:p>
          <a:p>
            <a:pPr lvl="1"/>
            <a:endParaRPr lang="en-US" dirty="0"/>
          </a:p>
          <a:p>
            <a:r>
              <a:rPr lang="en-US" dirty="0"/>
              <a:t>Stopping condition</a:t>
            </a:r>
          </a:p>
          <a:p>
            <a:pPr lvl="1"/>
            <a:r>
              <a:rPr lang="en-US" dirty="0"/>
              <a:t>Stop the recursion when problem can be solved without further recursion</a:t>
            </a:r>
          </a:p>
          <a:p>
            <a:endParaRPr lang="en-US" dirty="0"/>
          </a:p>
          <a:p>
            <a:r>
              <a:rPr lang="en-US" dirty="0"/>
              <a:t>Recursion vs Stack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7B370-6A6C-5046-9F44-CE52E473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Problem Solving with Recursion</a:t>
            </a:r>
          </a:p>
        </p:txBody>
      </p:sp>
    </p:spTree>
    <p:extLst>
      <p:ext uri="{BB962C8B-B14F-4D97-AF65-F5344CB8AC3E}">
        <p14:creationId xmlns:p14="http://schemas.microsoft.com/office/powerpoint/2010/main" val="58311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459494" y="1373347"/>
            <a:ext cx="317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(20,30)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637" y="221541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0E4D7-5DD0-9E4F-BC84-BBBDACB4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788" y="2342247"/>
            <a:ext cx="4453378" cy="2884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52E06-3823-1E4D-A019-66B971EA2CD9}"/>
              </a:ext>
            </a:extLst>
          </p:cNvPr>
          <p:cNvSpPr txBox="1"/>
          <p:nvPr/>
        </p:nvSpPr>
        <p:spPr>
          <a:xfrm>
            <a:off x="1307872" y="5484653"/>
            <a:ext cx="3611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Dude it’s been 30 minutes…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78DA-0165-6C45-8C83-7A4740A34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78" y="5546722"/>
            <a:ext cx="129091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Repeated subproblems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31B61D-C4FD-874A-9535-5143BA506194}"/>
              </a:ext>
            </a:extLst>
          </p:cNvPr>
          <p:cNvCxnSpPr>
            <a:cxnSpLocks/>
          </p:cNvCxnSpPr>
          <p:nvPr/>
        </p:nvCxnSpPr>
        <p:spPr>
          <a:xfrm flipH="1" flipV="1">
            <a:off x="5925670" y="4168588"/>
            <a:ext cx="1" cy="64545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8EE942-30B2-A24D-849B-6257D2EC7B20}"/>
              </a:ext>
            </a:extLst>
          </p:cNvPr>
          <p:cNvCxnSpPr>
            <a:cxnSpLocks/>
          </p:cNvCxnSpPr>
          <p:nvPr/>
        </p:nvCxnSpPr>
        <p:spPr>
          <a:xfrm flipH="1">
            <a:off x="5136776" y="4814047"/>
            <a:ext cx="788894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3135169" y="3473369"/>
            <a:ext cx="788895" cy="645459"/>
            <a:chOff x="4751294" y="4155140"/>
            <a:chExt cx="788895" cy="64545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0188" y="4155140"/>
              <a:ext cx="1" cy="645459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6AE0FD-C59B-AE49-A176-1A3D48DC8DBF}"/>
              </a:ext>
            </a:extLst>
          </p:cNvPr>
          <p:cNvSpPr txBox="1"/>
          <p:nvPr/>
        </p:nvSpPr>
        <p:spPr>
          <a:xfrm>
            <a:off x="6340852" y="4458161"/>
            <a:ext cx="107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59665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Repeated subproblems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2513106" y="2874078"/>
            <a:ext cx="802670" cy="831920"/>
            <a:chOff x="4751294" y="3968679"/>
            <a:chExt cx="802670" cy="8319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540189" y="3968679"/>
              <a:ext cx="13775" cy="83192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DD7633-8F4D-DE41-B39C-C1B3B1972891}"/>
              </a:ext>
            </a:extLst>
          </p:cNvPr>
          <p:cNvSpPr txBox="1"/>
          <p:nvPr/>
        </p:nvSpPr>
        <p:spPr>
          <a:xfrm>
            <a:off x="4661515" y="5691698"/>
            <a:ext cx="2795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Dynamic programming FTW</a:t>
            </a:r>
          </a:p>
        </p:txBody>
      </p:sp>
    </p:spTree>
    <p:extLst>
      <p:ext uri="{BB962C8B-B14F-4D97-AF65-F5344CB8AC3E}">
        <p14:creationId xmlns:p14="http://schemas.microsoft.com/office/powerpoint/2010/main" val="357805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7" grpId="0"/>
      <p:bldP spid="18" grpId="0"/>
      <p:bldP spid="19" grpId="0"/>
      <p:bldP spid="20" grpId="0"/>
      <p:bldP spid="23" grpId="0"/>
      <p:bldP spid="24" grpId="0"/>
      <p:bldP spid="27" grpId="0"/>
      <p:bldP spid="28" grpId="0"/>
      <p:bldP spid="31" grpId="0"/>
      <p:bldP spid="32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629" y="47441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6B97E2-57C2-BC4C-82F5-4B043C35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743635"/>
            <a:ext cx="554161" cy="4939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F4D01-0686-E547-A965-ECD03262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516" y="1743635"/>
            <a:ext cx="988118" cy="233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3A3C0-2A42-BD42-9839-E20B77C24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863"/>
          <a:stretch/>
        </p:blipFill>
        <p:spPr>
          <a:xfrm>
            <a:off x="973889" y="4898337"/>
            <a:ext cx="8080469" cy="656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E21C20-6745-7640-BA1A-5C0BB2A02835}"/>
              </a:ext>
            </a:extLst>
          </p:cNvPr>
          <p:cNvCxnSpPr/>
          <p:nvPr/>
        </p:nvCxnSpPr>
        <p:spPr>
          <a:xfrm>
            <a:off x="1111625" y="2178423"/>
            <a:ext cx="4661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EC2B6F-8187-3145-800A-583810DC5499}"/>
              </a:ext>
            </a:extLst>
          </p:cNvPr>
          <p:cNvSpPr/>
          <p:nvPr/>
        </p:nvSpPr>
        <p:spPr>
          <a:xfrm>
            <a:off x="6665527" y="5109252"/>
            <a:ext cx="2388831" cy="5468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28950E-2D7F-0046-9345-DCCEB0B49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27895"/>
            <a:ext cx="2790461" cy="1984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285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AE665-A70E-3B42-8AE5-949CA63C8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balanced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462A5-14A7-7D47-8662-0FE5D4C9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Backtracking Example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977BA-EC90-314C-8C79-9D7F3C08C8E1}"/>
              </a:ext>
            </a:extLst>
          </p:cNvPr>
          <p:cNvSpPr txBox="1"/>
          <p:nvPr/>
        </p:nvSpPr>
        <p:spPr>
          <a:xfrm>
            <a:off x="1864659" y="2333220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N=1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C821C-7740-FE4E-A89E-72858A189E7B}"/>
              </a:ext>
            </a:extLst>
          </p:cNvPr>
          <p:cNvSpPr txBox="1"/>
          <p:nvPr/>
        </p:nvSpPr>
        <p:spPr>
          <a:xfrm>
            <a:off x="1864659" y="3111341"/>
            <a:ext cx="523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N=2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 { }		{ { }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4053D-2B54-3C43-A417-41EDCC207709}"/>
              </a:ext>
            </a:extLst>
          </p:cNvPr>
          <p:cNvSpPr txBox="1"/>
          <p:nvPr/>
        </p:nvSpPr>
        <p:spPr>
          <a:xfrm>
            <a:off x="1864659" y="5137261"/>
            <a:ext cx="492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N=3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D8E644-6E21-874A-8039-9F0E177A366E}"/>
              </a:ext>
            </a:extLst>
          </p:cNvPr>
          <p:cNvSpPr/>
          <p:nvPr/>
        </p:nvSpPr>
        <p:spPr>
          <a:xfrm>
            <a:off x="4572000" y="3997041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{ } { } { }</a:t>
            </a:r>
          </a:p>
          <a:p>
            <a:r>
              <a:rPr lang="en-US" sz="3600" dirty="0"/>
              <a:t>{ } { { } }</a:t>
            </a:r>
          </a:p>
          <a:p>
            <a:r>
              <a:rPr lang="en-US" sz="3600" dirty="0"/>
              <a:t>{ { } } { }</a:t>
            </a:r>
          </a:p>
          <a:p>
            <a:r>
              <a:rPr lang="en-US" sz="3600" dirty="0"/>
              <a:t>{ { } { } }</a:t>
            </a:r>
          </a:p>
          <a:p>
            <a:r>
              <a:rPr lang="en-US" sz="3600" dirty="0"/>
              <a:t>{ { { } } }</a:t>
            </a:r>
          </a:p>
        </p:txBody>
      </p:sp>
    </p:spTree>
    <p:extLst>
      <p:ext uri="{BB962C8B-B14F-4D97-AF65-F5344CB8AC3E}">
        <p14:creationId xmlns:p14="http://schemas.microsoft.com/office/powerpoint/2010/main" val="21456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4D533-CE8B-3342-9179-59A623D1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37A187-AED9-7E44-A89B-BB6C673A7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</a:t>
            </a:r>
            <a:r>
              <a:rPr lang="en-US" sz="2000" dirty="0">
                <a:solidFill>
                  <a:srgbClr val="FF0000"/>
                </a:solidFill>
              </a:rPr>
              <a:t>balanced</a:t>
            </a:r>
            <a:r>
              <a:rPr lang="en-US" sz="2000" dirty="0"/>
              <a:t>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6B128-B0A0-4F49-81F6-A82854035BC1}"/>
              </a:ext>
            </a:extLst>
          </p:cNvPr>
          <p:cNvSpPr txBox="1"/>
          <p:nvPr/>
        </p:nvSpPr>
        <p:spPr>
          <a:xfrm>
            <a:off x="1323751" y="2136303"/>
            <a:ext cx="687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Balanced</a:t>
            </a:r>
            <a:r>
              <a:rPr lang="en-US" dirty="0"/>
              <a:t>:  </a:t>
            </a:r>
            <a:r>
              <a:rPr lang="en-US" dirty="0">
                <a:highlight>
                  <a:srgbClr val="FFFF00"/>
                </a:highlight>
              </a:rPr>
              <a:t>number of open parenthesis &gt;= number of close parenthesis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937D2-243E-9E4C-A061-A8747D650DCD}"/>
              </a:ext>
            </a:extLst>
          </p:cNvPr>
          <p:cNvSpPr/>
          <p:nvPr/>
        </p:nvSpPr>
        <p:spPr>
          <a:xfrm>
            <a:off x="860535" y="4262560"/>
            <a:ext cx="1077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</a:t>
            </a:r>
            <a:r>
              <a:rPr lang="en-US" sz="3600" baseline="-25000" dirty="0"/>
              <a:t>(1,0)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567D6-017B-D740-BA5F-A6AF2B170660}"/>
              </a:ext>
            </a:extLst>
          </p:cNvPr>
          <p:cNvSpPr/>
          <p:nvPr/>
        </p:nvSpPr>
        <p:spPr>
          <a:xfrm>
            <a:off x="2481191" y="3675213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</a:t>
            </a:r>
            <a:r>
              <a:rPr lang="en-US" sz="3600" baseline="-25000" dirty="0"/>
              <a:t>(2,0)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FE80D2-7539-2848-B38C-02E7DB7DBA8E}"/>
              </a:ext>
            </a:extLst>
          </p:cNvPr>
          <p:cNvSpPr/>
          <p:nvPr/>
        </p:nvSpPr>
        <p:spPr>
          <a:xfrm>
            <a:off x="2481191" y="5008787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</a:t>
            </a:r>
            <a:r>
              <a:rPr lang="en-US" sz="3600" baseline="-25000" dirty="0"/>
              <a:t>(1,1)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36026-F49C-3944-BAB7-103F4CF0E361}"/>
              </a:ext>
            </a:extLst>
          </p:cNvPr>
          <p:cNvSpPr/>
          <p:nvPr/>
        </p:nvSpPr>
        <p:spPr>
          <a:xfrm>
            <a:off x="4293771" y="3675212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</a:t>
            </a:r>
            <a:r>
              <a:rPr lang="en-US" sz="3600" baseline="-25000" dirty="0"/>
              <a:t>(2,1)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5DC25-EB45-9B47-9593-D36324BFA111}"/>
              </a:ext>
            </a:extLst>
          </p:cNvPr>
          <p:cNvSpPr/>
          <p:nvPr/>
        </p:nvSpPr>
        <p:spPr>
          <a:xfrm>
            <a:off x="6356419" y="3675212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} </a:t>
            </a:r>
            <a:r>
              <a:rPr lang="en-US" sz="3600" baseline="-25000" dirty="0"/>
              <a:t>(2,2)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9B0CC-0268-3C45-B1B6-67CBBA3404AA}"/>
              </a:ext>
            </a:extLst>
          </p:cNvPr>
          <p:cNvSpPr/>
          <p:nvPr/>
        </p:nvSpPr>
        <p:spPr>
          <a:xfrm>
            <a:off x="4293771" y="5008787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</a:t>
            </a:r>
            <a:r>
              <a:rPr lang="en-US" sz="3600" baseline="-25000" dirty="0"/>
              <a:t>(2,1)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2DB1A-567C-E14A-B273-461B7F4FA38C}"/>
              </a:ext>
            </a:extLst>
          </p:cNvPr>
          <p:cNvSpPr/>
          <p:nvPr/>
        </p:nvSpPr>
        <p:spPr>
          <a:xfrm>
            <a:off x="6356419" y="5004288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} </a:t>
            </a:r>
            <a:r>
              <a:rPr lang="en-US" sz="3600" baseline="-25000" dirty="0"/>
              <a:t>(2,2)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7C4A54-4D0C-3342-821A-11CE4C03690A}"/>
              </a:ext>
            </a:extLst>
          </p:cNvPr>
          <p:cNvCxnSpPr>
            <a:cxnSpLocks/>
          </p:cNvCxnSpPr>
          <p:nvPr/>
        </p:nvCxnSpPr>
        <p:spPr>
          <a:xfrm>
            <a:off x="3808799" y="403348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21AFE4-7E6D-2843-A17B-EA26977D2B95}"/>
              </a:ext>
            </a:extLst>
          </p:cNvPr>
          <p:cNvCxnSpPr>
            <a:cxnSpLocks/>
          </p:cNvCxnSpPr>
          <p:nvPr/>
        </p:nvCxnSpPr>
        <p:spPr>
          <a:xfrm>
            <a:off x="5871447" y="403348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A0553-6070-2F46-A2A8-34379ECC49E4}"/>
              </a:ext>
            </a:extLst>
          </p:cNvPr>
          <p:cNvCxnSpPr>
            <a:cxnSpLocks/>
          </p:cNvCxnSpPr>
          <p:nvPr/>
        </p:nvCxnSpPr>
        <p:spPr>
          <a:xfrm>
            <a:off x="3808799" y="538715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9D32-47DD-7E49-9248-C3CF4C0FBB77}"/>
              </a:ext>
            </a:extLst>
          </p:cNvPr>
          <p:cNvCxnSpPr>
            <a:cxnSpLocks/>
          </p:cNvCxnSpPr>
          <p:nvPr/>
        </p:nvCxnSpPr>
        <p:spPr>
          <a:xfrm>
            <a:off x="5871447" y="538715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BEFC2-15B1-FF41-AFAC-84FE3DDC6776}"/>
              </a:ext>
            </a:extLst>
          </p:cNvPr>
          <p:cNvCxnSpPr>
            <a:cxnSpLocks/>
          </p:cNvCxnSpPr>
          <p:nvPr/>
        </p:nvCxnSpPr>
        <p:spPr>
          <a:xfrm flipV="1">
            <a:off x="1881259" y="4132414"/>
            <a:ext cx="533452" cy="533718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AAD18-1AAF-5747-8FB7-0F0A1191FF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04834" y="4817994"/>
            <a:ext cx="576357" cy="513959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090EF7-EB8A-134A-80A1-E0C6E104CE50}"/>
              </a:ext>
            </a:extLst>
          </p:cNvPr>
          <p:cNvSpPr txBox="1"/>
          <p:nvPr/>
        </p:nvSpPr>
        <p:spPr>
          <a:xfrm>
            <a:off x="573741" y="3173507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501E1-40F5-C544-8EA7-E8F20020974B}"/>
              </a:ext>
            </a:extLst>
          </p:cNvPr>
          <p:cNvSpPr txBox="1"/>
          <p:nvPr/>
        </p:nvSpPr>
        <p:spPr>
          <a:xfrm>
            <a:off x="1323751" y="2489536"/>
            <a:ext cx="319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number of any parenthesis &lt;= N</a:t>
            </a:r>
          </a:p>
        </p:txBody>
      </p:sp>
    </p:spTree>
    <p:extLst>
      <p:ext uri="{BB962C8B-B14F-4D97-AF65-F5344CB8AC3E}">
        <p14:creationId xmlns:p14="http://schemas.microsoft.com/office/powerpoint/2010/main" val="317544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0" grpId="0"/>
      <p:bldP spid="11" grpId="0"/>
      <p:bldP spid="11" grpId="1"/>
      <p:bldP spid="12" grpId="0"/>
      <p:bldP spid="12" grpId="1"/>
      <p:bldP spid="13" grpId="0"/>
      <p:bldP spid="14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62347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33638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0190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1023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4E7F0-C0EF-F446-A33F-55CA74049D19}"/>
              </a:ext>
            </a:extLst>
          </p:cNvPr>
          <p:cNvSpPr txBox="1"/>
          <p:nvPr/>
        </p:nvSpPr>
        <p:spPr>
          <a:xfrm rot="21054127">
            <a:off x="261939" y="2827840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3309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CE79C-4916-BB49-A20D-F1247EF8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103" y="889397"/>
            <a:ext cx="3169829" cy="1062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C18D8-39F3-2248-A084-7CA69FE9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927" y="2040080"/>
            <a:ext cx="5804274" cy="4243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00CD15-CCA5-8247-9B18-B02716181BD3}"/>
              </a:ext>
            </a:extLst>
          </p:cNvPr>
          <p:cNvSpPr txBox="1"/>
          <p:nvPr/>
        </p:nvSpPr>
        <p:spPr>
          <a:xfrm>
            <a:off x="5540187" y="633478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</p:spTree>
    <p:extLst>
      <p:ext uri="{BB962C8B-B14F-4D97-AF65-F5344CB8AC3E}">
        <p14:creationId xmlns:p14="http://schemas.microsoft.com/office/powerpoint/2010/main" val="284824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239DC-27EF-874B-A07A-DBC32F47A30A}"/>
              </a:ext>
            </a:extLst>
          </p:cNvPr>
          <p:cNvSpPr/>
          <p:nvPr/>
        </p:nvSpPr>
        <p:spPr>
          <a:xfrm>
            <a:off x="133574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63E825-9CD4-DF43-AAD3-E8B405751CE3}"/>
              </a:ext>
            </a:extLst>
          </p:cNvPr>
          <p:cNvSpPr/>
          <p:nvPr/>
        </p:nvSpPr>
        <p:spPr>
          <a:xfrm>
            <a:off x="192741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76931B-6063-FF4F-B3A8-B79301EF9AED}"/>
              </a:ext>
            </a:extLst>
          </p:cNvPr>
          <p:cNvSpPr/>
          <p:nvPr/>
        </p:nvSpPr>
        <p:spPr>
          <a:xfrm>
            <a:off x="251908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BBE6D-C10A-104B-B6A4-FB3009C76F4E}"/>
              </a:ext>
            </a:extLst>
          </p:cNvPr>
          <p:cNvSpPr/>
          <p:nvPr/>
        </p:nvSpPr>
        <p:spPr>
          <a:xfrm>
            <a:off x="311075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07F2F-0AF8-9549-8F8F-99B18F48F30D}"/>
              </a:ext>
            </a:extLst>
          </p:cNvPr>
          <p:cNvSpPr/>
          <p:nvPr/>
        </p:nvSpPr>
        <p:spPr>
          <a:xfrm>
            <a:off x="370242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ED4826-65C5-9F45-91D6-786220F060C6}"/>
              </a:ext>
            </a:extLst>
          </p:cNvPr>
          <p:cNvSpPr/>
          <p:nvPr/>
        </p:nvSpPr>
        <p:spPr>
          <a:xfrm>
            <a:off x="429409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994EAD-D31F-A644-93AF-BD3F5A27660E}"/>
              </a:ext>
            </a:extLst>
          </p:cNvPr>
          <p:cNvSpPr/>
          <p:nvPr/>
        </p:nvSpPr>
        <p:spPr>
          <a:xfrm>
            <a:off x="488575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EEC8B3-3D4A-8343-B228-A40040683216}"/>
              </a:ext>
            </a:extLst>
          </p:cNvPr>
          <p:cNvSpPr/>
          <p:nvPr/>
        </p:nvSpPr>
        <p:spPr>
          <a:xfrm>
            <a:off x="547742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0E1A0-627E-994B-8E18-2C025C57AC06}"/>
              </a:ext>
            </a:extLst>
          </p:cNvPr>
          <p:cNvSpPr/>
          <p:nvPr/>
        </p:nvSpPr>
        <p:spPr>
          <a:xfrm>
            <a:off x="606909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39E0BF-94C9-C449-9A0D-578E70D9CB06}"/>
              </a:ext>
            </a:extLst>
          </p:cNvPr>
          <p:cNvSpPr/>
          <p:nvPr/>
        </p:nvSpPr>
        <p:spPr>
          <a:xfrm>
            <a:off x="666076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2F2FF-2F1F-A647-92F4-C5D084867F53}"/>
              </a:ext>
            </a:extLst>
          </p:cNvPr>
          <p:cNvSpPr/>
          <p:nvPr/>
        </p:nvSpPr>
        <p:spPr>
          <a:xfrm>
            <a:off x="1039906" y="4554071"/>
            <a:ext cx="3254181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B93F31-A2DC-504F-A869-081965717456}"/>
              </a:ext>
            </a:extLst>
          </p:cNvPr>
          <p:cNvSpPr txBox="1"/>
          <p:nvPr/>
        </p:nvSpPr>
        <p:spPr>
          <a:xfrm>
            <a:off x="5647081" y="363431"/>
            <a:ext cx="349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BinarySearch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>
                <a:solidFill>
                  <a:srgbClr val="0070C0"/>
                </a:solidFill>
              </a:rPr>
              <a:t>target in whole array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B852FC-CAE2-664E-BB59-FBAF2691518D}"/>
                  </a:ext>
                </a:extLst>
              </p:cNvPr>
              <p:cNvSpPr txBox="1"/>
              <p:nvPr/>
            </p:nvSpPr>
            <p:spPr>
              <a:xfrm>
                <a:off x="5647081" y="836372"/>
                <a:ext cx="3016018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tx1">
                        <a:lumMod val="50000"/>
                      </a:schemeClr>
                    </a:solidFill>
                  </a:rPr>
                  <a:t>BinarySearch(</a:t>
                </a:r>
                <a:r>
                  <a:rPr lang="en-US" dirty="0">
                    <a:solidFill>
                      <a:srgbClr val="0070C0"/>
                    </a:solidFill>
                  </a:rPr>
                  <a:t>target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array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B852FC-CAE2-664E-BB59-FBAF26915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081" y="836372"/>
                <a:ext cx="3016018" cy="483466"/>
              </a:xfrm>
              <a:prstGeom prst="rect">
                <a:avLst/>
              </a:prstGeom>
              <a:blipFill>
                <a:blip r:embed="rId2"/>
                <a:stretch>
                  <a:fillRect l="-1681" r="-840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A7F156-582A-5B41-92F1-8CDCE354D630}"/>
                  </a:ext>
                </a:extLst>
              </p:cNvPr>
              <p:cNvSpPr txBox="1"/>
              <p:nvPr/>
            </p:nvSpPr>
            <p:spPr>
              <a:xfrm>
                <a:off x="5647081" y="1423447"/>
                <a:ext cx="3016018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BinarySearch(</a:t>
                </a:r>
                <a:r>
                  <a:rPr lang="en-US" dirty="0">
                    <a:solidFill>
                      <a:srgbClr val="0070C0"/>
                    </a:solidFill>
                  </a:rPr>
                  <a:t>target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array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A7F156-582A-5B41-92F1-8CDCE354D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081" y="1423447"/>
                <a:ext cx="3016018" cy="483466"/>
              </a:xfrm>
              <a:prstGeom prst="rect">
                <a:avLst/>
              </a:prstGeom>
              <a:blipFill>
                <a:blip r:embed="rId3"/>
                <a:stretch>
                  <a:fillRect l="-1681" r="-84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DB01C2-1878-0540-A48D-39B301AAC4B9}"/>
              </a:ext>
            </a:extLst>
          </p:cNvPr>
          <p:cNvSpPr/>
          <p:nvPr/>
        </p:nvSpPr>
        <p:spPr>
          <a:xfrm>
            <a:off x="6082546" y="4628492"/>
            <a:ext cx="1714714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17C2A7-ED30-D943-ACCD-0B44E92A2761}"/>
                  </a:ext>
                </a:extLst>
              </p:cNvPr>
              <p:cNvSpPr txBox="1"/>
              <p:nvPr/>
            </p:nvSpPr>
            <p:spPr>
              <a:xfrm>
                <a:off x="5666232" y="2010522"/>
                <a:ext cx="3016018" cy="485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BinarySearch(</a:t>
                </a:r>
                <a:r>
                  <a:rPr lang="en-US" dirty="0">
                    <a:solidFill>
                      <a:srgbClr val="0070C0"/>
                    </a:solidFill>
                  </a:rPr>
                  <a:t>target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array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17C2A7-ED30-D943-ACCD-0B44E92A2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232" y="2010522"/>
                <a:ext cx="3016018" cy="485326"/>
              </a:xfrm>
              <a:prstGeom prst="rect">
                <a:avLst/>
              </a:prstGeom>
              <a:blipFill>
                <a:blip r:embed="rId4"/>
                <a:stretch>
                  <a:fillRect l="-1255" r="-41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8B7F071-1667-BA4A-B944-A1B0A4A7407B}"/>
              </a:ext>
            </a:extLst>
          </p:cNvPr>
          <p:cNvSpPr/>
          <p:nvPr/>
        </p:nvSpPr>
        <p:spPr>
          <a:xfrm>
            <a:off x="4262713" y="4628492"/>
            <a:ext cx="1205750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AA10EB-26AB-B743-A27C-621D232B560D}"/>
              </a:ext>
            </a:extLst>
          </p:cNvPr>
          <p:cNvSpPr/>
          <p:nvPr/>
        </p:nvSpPr>
        <p:spPr>
          <a:xfrm>
            <a:off x="5177112" y="4578872"/>
            <a:ext cx="1205750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E8BC65-67F1-EC4F-A2FE-C04D2EF7B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697" y="2553926"/>
            <a:ext cx="7408582" cy="4181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41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21" grpId="0"/>
      <p:bldP spid="23" grpId="0"/>
      <p:bldP spid="24" grpId="0" animBg="1"/>
      <p:bldP spid="25" grpId="0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Recursive 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FECFC-606A-A740-932C-7B23C640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" y="2564063"/>
            <a:ext cx="4245823" cy="26671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161E5D-F3A0-D548-82FB-99B6FB04779F}"/>
              </a:ext>
            </a:extLst>
          </p:cNvPr>
          <p:cNvSpPr txBox="1"/>
          <p:nvPr/>
        </p:nvSpPr>
        <p:spPr>
          <a:xfrm>
            <a:off x="2861040" y="2040844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62D16-99CE-C443-8490-2799ABBA0E18}"/>
              </a:ext>
            </a:extLst>
          </p:cNvPr>
          <p:cNvSpPr txBox="1"/>
          <p:nvPr/>
        </p:nvSpPr>
        <p:spPr>
          <a:xfrm>
            <a:off x="7353181" y="2040842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70C0"/>
                </a:solidFill>
                <a:latin typeface="Bernard MT Condensed" panose="02050806060905020404" pitchFamily="18" charset="77"/>
                <a:cs typeface="Apple Chancery" panose="03020702040506060504" pitchFamily="66" charset="-79"/>
              </a:rPr>
              <a:t>Recursive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2FA95-FEA5-E04F-99EA-0020EF58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702" y="2564062"/>
            <a:ext cx="4725063" cy="26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628436-1962-8947-B5AA-77698864B4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4FE2A-E38F-624F-B858-D2C7D1D4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Problem</a:t>
            </a:r>
          </a:p>
        </p:txBody>
      </p:sp>
    </p:spTree>
    <p:extLst>
      <p:ext uri="{BB962C8B-B14F-4D97-AF65-F5344CB8AC3E}">
        <p14:creationId xmlns:p14="http://schemas.microsoft.com/office/powerpoint/2010/main" val="1225473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BD622-B561-C747-B224-24D44D5CD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Divide and conquer</a:t>
            </a:r>
          </a:p>
          <a:p>
            <a:endParaRPr lang="en-US" dirty="0"/>
          </a:p>
          <a:p>
            <a:r>
              <a:rPr lang="en-US" dirty="0"/>
              <a:t>Range overflow</a:t>
            </a:r>
          </a:p>
          <a:p>
            <a:endParaRPr lang="en-US" dirty="0"/>
          </a:p>
          <a:p>
            <a:r>
              <a:rPr lang="en-US" dirty="0"/>
              <a:t>More efficient O(</a:t>
            </a:r>
            <a:r>
              <a:rPr lang="en-US" dirty="0" err="1"/>
              <a:t>lgN</a:t>
            </a:r>
            <a:r>
              <a:rPr lang="en-US" dirty="0"/>
              <a:t>) than linear search O(N)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07018-6171-E24F-8C3A-020C1B3E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Summary</a:t>
            </a:r>
          </a:p>
        </p:txBody>
      </p:sp>
    </p:spTree>
    <p:extLst>
      <p:ext uri="{BB962C8B-B14F-4D97-AF65-F5344CB8AC3E}">
        <p14:creationId xmlns:p14="http://schemas.microsoft.com/office/powerpoint/2010/main" val="4080539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661456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651FA8F-87A1-C940-BC3C-AC026BCF4732}"/>
              </a:ext>
            </a:extLst>
          </p:cNvPr>
          <p:cNvSpPr/>
          <p:nvPr/>
        </p:nvSpPr>
        <p:spPr>
          <a:xfrm>
            <a:off x="4392706" y="2716306"/>
            <a:ext cx="1165412" cy="209774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2F074-E617-8C43-B200-8E80DDF89E42}"/>
              </a:ext>
            </a:extLst>
          </p:cNvPr>
          <p:cNvGrpSpPr/>
          <p:nvPr/>
        </p:nvGrpSpPr>
        <p:grpSpPr>
          <a:xfrm>
            <a:off x="4866757" y="5114514"/>
            <a:ext cx="1984407" cy="1490568"/>
            <a:chOff x="3986707" y="4520640"/>
            <a:chExt cx="2792740" cy="20977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740BF3-7319-F147-BA65-905D0E621AC3}"/>
                </a:ext>
              </a:extLst>
            </p:cNvPr>
            <p:cNvSpPr/>
            <p:nvPr/>
          </p:nvSpPr>
          <p:spPr>
            <a:xfrm>
              <a:off x="3986708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C70B9-BC41-2844-B18F-B228D5BAF46C}"/>
                </a:ext>
              </a:extLst>
            </p:cNvPr>
            <p:cNvSpPr/>
            <p:nvPr/>
          </p:nvSpPr>
          <p:spPr>
            <a:xfrm>
              <a:off x="3986707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A47A88-76B9-1E42-AA81-F88A2524D23F}"/>
                </a:ext>
              </a:extLst>
            </p:cNvPr>
            <p:cNvSpPr/>
            <p:nvPr/>
          </p:nvSpPr>
          <p:spPr>
            <a:xfrm>
              <a:off x="4683831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CA90AB-42A0-5744-B5A2-A51AF597C02A}"/>
                </a:ext>
              </a:extLst>
            </p:cNvPr>
            <p:cNvSpPr/>
            <p:nvPr/>
          </p:nvSpPr>
          <p:spPr>
            <a:xfrm>
              <a:off x="4683830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81F809-9AD6-6A4D-8701-88A13E9E4069}"/>
                </a:ext>
              </a:extLst>
            </p:cNvPr>
            <p:cNvSpPr txBox="1"/>
            <p:nvPr/>
          </p:nvSpPr>
          <p:spPr>
            <a:xfrm>
              <a:off x="4881549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48519F-E152-614B-947B-CC413BF90F0B}"/>
                </a:ext>
              </a:extLst>
            </p:cNvPr>
            <p:cNvSpPr txBox="1"/>
            <p:nvPr/>
          </p:nvSpPr>
          <p:spPr>
            <a:xfrm>
              <a:off x="4881549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9B72F-D7FF-9C46-B180-989AA40DE9B6}"/>
                </a:ext>
              </a:extLst>
            </p:cNvPr>
            <p:cNvSpPr txBox="1"/>
            <p:nvPr/>
          </p:nvSpPr>
          <p:spPr>
            <a:xfrm>
              <a:off x="418230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A0FC0E-785F-E54D-BD12-F05D2F85BB37}"/>
                </a:ext>
              </a:extLst>
            </p:cNvPr>
            <p:cNvSpPr txBox="1"/>
            <p:nvPr/>
          </p:nvSpPr>
          <p:spPr>
            <a:xfrm>
              <a:off x="418230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08BA98-D502-8340-A449-C3CB56A6ED0F}"/>
                </a:ext>
              </a:extLst>
            </p:cNvPr>
            <p:cNvSpPr/>
            <p:nvPr/>
          </p:nvSpPr>
          <p:spPr>
            <a:xfrm>
              <a:off x="5383077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289212-B27C-7747-BFF5-9B164BB0543B}"/>
                </a:ext>
              </a:extLst>
            </p:cNvPr>
            <p:cNvSpPr/>
            <p:nvPr/>
          </p:nvSpPr>
          <p:spPr>
            <a:xfrm>
              <a:off x="5383076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D943C7-64D5-CB4E-A865-94CC33B9207A}"/>
                </a:ext>
              </a:extLst>
            </p:cNvPr>
            <p:cNvSpPr/>
            <p:nvPr/>
          </p:nvSpPr>
          <p:spPr>
            <a:xfrm>
              <a:off x="6080200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DF8122-7448-654B-8429-DB8461CAF7DB}"/>
                </a:ext>
              </a:extLst>
            </p:cNvPr>
            <p:cNvSpPr/>
            <p:nvPr/>
          </p:nvSpPr>
          <p:spPr>
            <a:xfrm>
              <a:off x="6080199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9401CE-5C4A-EA44-9899-DEE5F1C5BE1A}"/>
                </a:ext>
              </a:extLst>
            </p:cNvPr>
            <p:cNvSpPr txBox="1"/>
            <p:nvPr/>
          </p:nvSpPr>
          <p:spPr>
            <a:xfrm>
              <a:off x="6277918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06BF3C-A1A5-BE4B-8021-1BFC767700DC}"/>
                </a:ext>
              </a:extLst>
            </p:cNvPr>
            <p:cNvSpPr txBox="1"/>
            <p:nvPr/>
          </p:nvSpPr>
          <p:spPr>
            <a:xfrm>
              <a:off x="6277918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056DBE-4875-F844-A642-F03B4B2448EA}"/>
                </a:ext>
              </a:extLst>
            </p:cNvPr>
            <p:cNvSpPr txBox="1"/>
            <p:nvPr/>
          </p:nvSpPr>
          <p:spPr>
            <a:xfrm>
              <a:off x="557867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A9359-E8A7-B245-ABE9-234A3C86A3D2}"/>
                </a:ext>
              </a:extLst>
            </p:cNvPr>
            <p:cNvSpPr txBox="1"/>
            <p:nvPr/>
          </p:nvSpPr>
          <p:spPr>
            <a:xfrm>
              <a:off x="557867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8C9A6C-8050-1148-9484-98E22E32760B}"/>
                </a:ext>
              </a:extLst>
            </p:cNvPr>
            <p:cNvSpPr/>
            <p:nvPr/>
          </p:nvSpPr>
          <p:spPr>
            <a:xfrm>
              <a:off x="3986707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A7FC3E-368F-8341-8D6C-6AEF7326787F}"/>
                </a:ext>
              </a:extLst>
            </p:cNvPr>
            <p:cNvSpPr/>
            <p:nvPr/>
          </p:nvSpPr>
          <p:spPr>
            <a:xfrm>
              <a:off x="4683830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10F9F9-3C95-D24D-A456-442FC158CA95}"/>
                </a:ext>
              </a:extLst>
            </p:cNvPr>
            <p:cNvSpPr txBox="1"/>
            <p:nvPr/>
          </p:nvSpPr>
          <p:spPr>
            <a:xfrm>
              <a:off x="4881549" y="6084089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E7951F-D67D-114C-8351-B5CC857F8C91}"/>
                </a:ext>
              </a:extLst>
            </p:cNvPr>
            <p:cNvSpPr txBox="1"/>
            <p:nvPr/>
          </p:nvSpPr>
          <p:spPr>
            <a:xfrm>
              <a:off x="4182302" y="6084092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C50C6C-CEF3-874F-A092-A4399D8EDC26}"/>
                </a:ext>
              </a:extLst>
            </p:cNvPr>
            <p:cNvSpPr/>
            <p:nvPr/>
          </p:nvSpPr>
          <p:spPr>
            <a:xfrm>
              <a:off x="5383076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7E6C6D-2AAD-E14F-8F88-07632B502745}"/>
                </a:ext>
              </a:extLst>
            </p:cNvPr>
            <p:cNvSpPr/>
            <p:nvPr/>
          </p:nvSpPr>
          <p:spPr>
            <a:xfrm>
              <a:off x="6080199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001BFE-47BA-2342-AFCB-13949479681F}"/>
                </a:ext>
              </a:extLst>
            </p:cNvPr>
            <p:cNvSpPr txBox="1"/>
            <p:nvPr/>
          </p:nvSpPr>
          <p:spPr>
            <a:xfrm>
              <a:off x="6200172" y="6084091"/>
              <a:ext cx="184731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E856A-D754-D04C-816C-9E5A029A6CB9}"/>
                </a:ext>
              </a:extLst>
            </p:cNvPr>
            <p:cNvSpPr txBox="1"/>
            <p:nvPr/>
          </p:nvSpPr>
          <p:spPr>
            <a:xfrm>
              <a:off x="5578672" y="6084091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C84C3B-FFBA-134F-8155-50AFC2CF8A12}"/>
              </a:ext>
            </a:extLst>
          </p:cNvPr>
          <p:cNvCxnSpPr>
            <a:cxnSpLocks/>
          </p:cNvCxnSpPr>
          <p:nvPr/>
        </p:nvCxnSpPr>
        <p:spPr>
          <a:xfrm>
            <a:off x="6619351" y="5913248"/>
            <a:ext cx="0" cy="49685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C49BCE-2D43-6741-A859-0C5317E1DE09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6118793" y="6410102"/>
            <a:ext cx="452024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6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32ABD14-3E67-B442-AE9C-27CDFACFA965}"/>
              </a:ext>
            </a:extLst>
          </p:cNvPr>
          <p:cNvSpPr txBox="1">
            <a:spLocks/>
          </p:cNvSpPr>
          <p:nvPr/>
        </p:nvSpPr>
        <p:spPr>
          <a:xfrm>
            <a:off x="659305" y="1530536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  <a:highlight>
                  <a:srgbClr val="00FFFF"/>
                </a:highlight>
              </a:rPr>
              <a:t>2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  <a:highlight>
                  <a:srgbClr val="00FFFF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DA844-0A24-A64A-B3BF-F4093779085E}"/>
              </a:ext>
            </a:extLst>
          </p:cNvPr>
          <p:cNvSpPr txBox="1"/>
          <p:nvPr/>
        </p:nvSpPr>
        <p:spPr>
          <a:xfrm>
            <a:off x="5522258" y="3189801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0A3DD-4DF3-D54D-995E-8D02AFC74044}"/>
              </a:ext>
            </a:extLst>
          </p:cNvPr>
          <p:cNvCxnSpPr>
            <a:cxnSpLocks/>
          </p:cNvCxnSpPr>
          <p:nvPr/>
        </p:nvCxnSpPr>
        <p:spPr>
          <a:xfrm flipV="1">
            <a:off x="3962399" y="3538284"/>
            <a:ext cx="1555378" cy="92613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463F09-6669-C640-A8F8-685C3534A332}"/>
              </a:ext>
            </a:extLst>
          </p:cNvPr>
          <p:cNvCxnSpPr>
            <a:cxnSpLocks/>
          </p:cNvCxnSpPr>
          <p:nvPr/>
        </p:nvCxnSpPr>
        <p:spPr>
          <a:xfrm>
            <a:off x="4087905" y="3101788"/>
            <a:ext cx="1429872" cy="23308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062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0536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522258" y="3189801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4883A4-5DCD-074B-85F1-FE62DA46A214}"/>
              </a:ext>
            </a:extLst>
          </p:cNvPr>
          <p:cNvCxnSpPr>
            <a:cxnSpLocks/>
          </p:cNvCxnSpPr>
          <p:nvPr/>
        </p:nvCxnSpPr>
        <p:spPr>
          <a:xfrm flipV="1">
            <a:off x="3962399" y="3538284"/>
            <a:ext cx="1555378" cy="92613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7D340C-4FD0-6E45-9124-20811626398F}"/>
              </a:ext>
            </a:extLst>
          </p:cNvPr>
          <p:cNvCxnSpPr>
            <a:cxnSpLocks/>
          </p:cNvCxnSpPr>
          <p:nvPr/>
        </p:nvCxnSpPr>
        <p:spPr>
          <a:xfrm>
            <a:off x="4087905" y="3101788"/>
            <a:ext cx="1429872" cy="23308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195162-2403-3D41-8B29-F9D031F9910D}"/>
              </a:ext>
            </a:extLst>
          </p:cNvPr>
          <p:cNvCxnSpPr>
            <a:cxnSpLocks/>
          </p:cNvCxnSpPr>
          <p:nvPr/>
        </p:nvCxnSpPr>
        <p:spPr>
          <a:xfrm>
            <a:off x="5020235" y="1461247"/>
            <a:ext cx="36755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2E926F9C-7C9A-CF48-8A83-F8548CEDF43A}"/>
              </a:ext>
            </a:extLst>
          </p:cNvPr>
          <p:cNvSpPr/>
          <p:nvPr/>
        </p:nvSpPr>
        <p:spPr>
          <a:xfrm>
            <a:off x="5020235" y="1205171"/>
            <a:ext cx="3469341" cy="648621"/>
          </a:xfrm>
          <a:custGeom>
            <a:avLst/>
            <a:gdLst>
              <a:gd name="connsiteX0" fmla="*/ 0 w 3146611"/>
              <a:gd name="connsiteY0" fmla="*/ 551911 h 648621"/>
              <a:gd name="connsiteX1" fmla="*/ 466164 w 3146611"/>
              <a:gd name="connsiteY1" fmla="*/ 623629 h 648621"/>
              <a:gd name="connsiteX2" fmla="*/ 672353 w 3146611"/>
              <a:gd name="connsiteY2" fmla="*/ 175394 h 648621"/>
              <a:gd name="connsiteX3" fmla="*/ 1237129 w 3146611"/>
              <a:gd name="connsiteY3" fmla="*/ 5064 h 648621"/>
              <a:gd name="connsiteX4" fmla="*/ 1524000 w 3146611"/>
              <a:gd name="connsiteY4" fmla="*/ 345723 h 648621"/>
              <a:gd name="connsiteX5" fmla="*/ 1775011 w 3146611"/>
              <a:gd name="connsiteY5" fmla="*/ 426405 h 648621"/>
              <a:gd name="connsiteX6" fmla="*/ 2133600 w 3146611"/>
              <a:gd name="connsiteY6" fmla="*/ 166429 h 648621"/>
              <a:gd name="connsiteX7" fmla="*/ 2528047 w 3146611"/>
              <a:gd name="connsiteY7" fmla="*/ 318829 h 648621"/>
              <a:gd name="connsiteX8" fmla="*/ 2761129 w 3146611"/>
              <a:gd name="connsiteY8" fmla="*/ 184358 h 648621"/>
              <a:gd name="connsiteX9" fmla="*/ 2985247 w 3146611"/>
              <a:gd name="connsiteY9" fmla="*/ 282970 h 648621"/>
              <a:gd name="connsiteX10" fmla="*/ 3146611 w 3146611"/>
              <a:gd name="connsiteY10" fmla="*/ 282970 h 64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6611" h="648621">
                <a:moveTo>
                  <a:pt x="0" y="551911"/>
                </a:moveTo>
                <a:cubicBezTo>
                  <a:pt x="177052" y="619146"/>
                  <a:pt x="354105" y="686382"/>
                  <a:pt x="466164" y="623629"/>
                </a:cubicBezTo>
                <a:cubicBezTo>
                  <a:pt x="578223" y="560876"/>
                  <a:pt x="543859" y="278488"/>
                  <a:pt x="672353" y="175394"/>
                </a:cubicBezTo>
                <a:cubicBezTo>
                  <a:pt x="800847" y="72300"/>
                  <a:pt x="1095188" y="-23324"/>
                  <a:pt x="1237129" y="5064"/>
                </a:cubicBezTo>
                <a:cubicBezTo>
                  <a:pt x="1379070" y="33452"/>
                  <a:pt x="1434353" y="275500"/>
                  <a:pt x="1524000" y="345723"/>
                </a:cubicBezTo>
                <a:cubicBezTo>
                  <a:pt x="1613647" y="415946"/>
                  <a:pt x="1673411" y="456287"/>
                  <a:pt x="1775011" y="426405"/>
                </a:cubicBezTo>
                <a:cubicBezTo>
                  <a:pt x="1876611" y="396523"/>
                  <a:pt x="2008094" y="184358"/>
                  <a:pt x="2133600" y="166429"/>
                </a:cubicBezTo>
                <a:cubicBezTo>
                  <a:pt x="2259106" y="148500"/>
                  <a:pt x="2423459" y="315841"/>
                  <a:pt x="2528047" y="318829"/>
                </a:cubicBezTo>
                <a:cubicBezTo>
                  <a:pt x="2632635" y="321817"/>
                  <a:pt x="2684929" y="190334"/>
                  <a:pt x="2761129" y="184358"/>
                </a:cubicBezTo>
                <a:cubicBezTo>
                  <a:pt x="2837329" y="178381"/>
                  <a:pt x="2921000" y="266535"/>
                  <a:pt x="2985247" y="282970"/>
                </a:cubicBezTo>
                <a:cubicBezTo>
                  <a:pt x="3049494" y="299405"/>
                  <a:pt x="3074893" y="233664"/>
                  <a:pt x="3146611" y="282970"/>
                </a:cubicBezTo>
              </a:path>
            </a:pathLst>
          </a:custGeom>
          <a:noFill/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9B0113-62E7-7142-A26F-D2679FF3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659" y="5004209"/>
            <a:ext cx="4704105" cy="163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4EA4D3-7393-C542-B3AB-A8858611D8E2}"/>
              </a:ext>
            </a:extLst>
          </p:cNvPr>
          <p:cNvSpPr txBox="1"/>
          <p:nvPr/>
        </p:nvSpPr>
        <p:spPr>
          <a:xfrm>
            <a:off x="6615953" y="5546033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decision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352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FE3EF1-39F2-1049-86A4-4E814B7C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363509"/>
            <a:ext cx="8196210" cy="4015497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Sum of an array</a:t>
            </a:r>
          </a:p>
          <a:p>
            <a:pPr lvl="2"/>
            <a:r>
              <a:rPr lang="en-US" dirty="0"/>
              <a:t>Subproblem: size – 1 of the array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Binary search</a:t>
            </a:r>
          </a:p>
          <a:p>
            <a:pPr lvl="2"/>
            <a:r>
              <a:rPr lang="en-US" dirty="0"/>
              <a:t>Subproblem: half of the array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Print single linked list reversely</a:t>
            </a:r>
          </a:p>
          <a:p>
            <a:pPr lvl="2"/>
            <a:r>
              <a:rPr lang="en-US" dirty="0"/>
              <a:t>Subproblem: size - 1 of the list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179A81-F9B1-1F4E-8387-CA86AC37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9B6BC86-7FD2-BD46-AFAD-876C9AEC18D7}"/>
              </a:ext>
            </a:extLst>
          </p:cNvPr>
          <p:cNvSpPr/>
          <p:nvPr/>
        </p:nvSpPr>
        <p:spPr>
          <a:xfrm>
            <a:off x="6272746" y="1934822"/>
            <a:ext cx="591671" cy="2420470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A3945-5E3B-5D4D-B0FC-28F8F2A7B38F}"/>
              </a:ext>
            </a:extLst>
          </p:cNvPr>
          <p:cNvSpPr txBox="1"/>
          <p:nvPr/>
        </p:nvSpPr>
        <p:spPr>
          <a:xfrm>
            <a:off x="6967910" y="296039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Chasing solution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50784C1-6C99-5844-B90F-1574260440AA}"/>
              </a:ext>
            </a:extLst>
          </p:cNvPr>
          <p:cNvSpPr/>
          <p:nvPr/>
        </p:nvSpPr>
        <p:spPr>
          <a:xfrm>
            <a:off x="2634478" y="5287734"/>
            <a:ext cx="591671" cy="664511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20BC7-B908-4C48-B909-2735113B2A59}"/>
              </a:ext>
            </a:extLst>
          </p:cNvPr>
          <p:cNvSpPr txBox="1"/>
          <p:nvPr/>
        </p:nvSpPr>
        <p:spPr>
          <a:xfrm>
            <a:off x="3341519" y="5435323"/>
            <a:ext cx="151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and error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37603-0CEF-D644-9481-603EED7F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21" y="151491"/>
            <a:ext cx="1642245" cy="1432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7BA17A9-5837-944C-94A3-E6DF11EF56C1}"/>
              </a:ext>
            </a:extLst>
          </p:cNvPr>
          <p:cNvSpPr txBox="1">
            <a:spLocks/>
          </p:cNvSpPr>
          <p:nvPr/>
        </p:nvSpPr>
        <p:spPr>
          <a:xfrm>
            <a:off x="26321" y="4535041"/>
            <a:ext cx="7329181" cy="2358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Unique paths</a:t>
            </a:r>
          </a:p>
          <a:p>
            <a:pPr lvl="1"/>
            <a:r>
              <a:rPr lang="en-US" dirty="0"/>
              <a:t>parentheses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/>
      <p:bldP spid="6" grpId="0" animBg="1"/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61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9813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65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0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F70346-9352-6E47-905C-34591BE80975}"/>
              </a:ext>
            </a:extLst>
          </p:cNvPr>
          <p:cNvGrpSpPr/>
          <p:nvPr/>
        </p:nvGrpSpPr>
        <p:grpSpPr>
          <a:xfrm>
            <a:off x="1288125" y="2610469"/>
            <a:ext cx="6392409" cy="1906941"/>
            <a:chOff x="2103973" y="3142731"/>
            <a:chExt cx="3785211" cy="1129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B5C6-76DB-DF4F-AC43-AF34EF8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478FE-F3BE-0C4C-A953-719C5177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B901B6-1437-394B-A500-471BAED8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6EDB-CE57-8745-BF7B-0B3F23F2431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7998B-5BE8-D346-B259-177887279C11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1A55B-6469-2042-A240-038209A9D8D8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1B2A5-9BEB-A14D-A954-A153E5CCAE05}"/>
              </a:ext>
            </a:extLst>
          </p:cNvPr>
          <p:cNvSpPr txBox="1"/>
          <p:nvPr/>
        </p:nvSpPr>
        <p:spPr>
          <a:xfrm>
            <a:off x="842978" y="5008729"/>
            <a:ext cx="3980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gift in one of the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6F565-86B4-F24B-A6EF-69A5D68BBF6E}"/>
              </a:ext>
            </a:extLst>
          </p:cNvPr>
          <p:cNvSpPr txBox="1"/>
          <p:nvPr/>
        </p:nvSpPr>
        <p:spPr>
          <a:xfrm>
            <a:off x="5114523" y="156789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guess them all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052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259843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96EB1-6D19-C844-A6B3-2AA2D0E230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027" y="1543113"/>
            <a:ext cx="8196210" cy="4015497"/>
          </a:xfrm>
        </p:spPr>
        <p:txBody>
          <a:bodyPr/>
          <a:lstStyle/>
          <a:p>
            <a:r>
              <a:rPr lang="en-US" dirty="0"/>
              <a:t>Recursively try all possible solution till a solution is found</a:t>
            </a:r>
          </a:p>
          <a:p>
            <a:endParaRPr lang="en-US" sz="1100" dirty="0"/>
          </a:p>
          <a:p>
            <a:r>
              <a:rPr lang="en-US" dirty="0"/>
              <a:t>Back off if a “dead-end” is met</a:t>
            </a:r>
          </a:p>
          <a:p>
            <a:endParaRPr lang="en-US" sz="1200" dirty="0"/>
          </a:p>
          <a:p>
            <a:r>
              <a:rPr lang="en-US" dirty="0"/>
              <a:t>Output all solutions</a:t>
            </a:r>
          </a:p>
          <a:p>
            <a:endParaRPr lang="en-US" sz="1200" dirty="0"/>
          </a:p>
          <a:p>
            <a:r>
              <a:rPr lang="en-US" dirty="0"/>
              <a:t>Not all paths will lead to a answer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DC58A-0362-7B4D-9868-60F07905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06307-4D38-EF42-997A-236A8D0F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157" y="4124289"/>
            <a:ext cx="330708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74A18-9694-7340-AFCB-A291F63E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6" y="5020234"/>
            <a:ext cx="1150843" cy="1002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970C-E74D-5B43-A048-8E368047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70" y="5057452"/>
            <a:ext cx="1150843" cy="1002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1F63A-88C8-DE42-ADAE-624213D1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54" y="5020233"/>
            <a:ext cx="1150843" cy="1002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9A1284-E5FF-4943-BDCB-7104FEC2986A}"/>
              </a:ext>
            </a:extLst>
          </p:cNvPr>
          <p:cNvSpPr txBox="1"/>
          <p:nvPr/>
        </p:nvSpPr>
        <p:spPr>
          <a:xfrm>
            <a:off x="671756" y="4930588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EC660-94B7-1840-95A0-09920EC74F38}"/>
              </a:ext>
            </a:extLst>
          </p:cNvPr>
          <p:cNvSpPr txBox="1"/>
          <p:nvPr/>
        </p:nvSpPr>
        <p:spPr>
          <a:xfrm>
            <a:off x="1980783" y="4957973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AF645-C5B4-C042-93E1-D8E03D0D4C8D}"/>
              </a:ext>
            </a:extLst>
          </p:cNvPr>
          <p:cNvSpPr txBox="1"/>
          <p:nvPr/>
        </p:nvSpPr>
        <p:spPr>
          <a:xfrm>
            <a:off x="3349351" y="4930588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668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246931-5AD1-CE4B-A1AA-590136FBA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sz="1800" dirty="0"/>
              <a:t>Kayaking trip </a:t>
            </a:r>
          </a:p>
          <a:p>
            <a:r>
              <a:rPr lang="en-US" sz="1800" dirty="0"/>
              <a:t>Fontana Lake, 07/03/2007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A639C-9910-8844-BBB0-8FDF5AE5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15" y="741008"/>
            <a:ext cx="4181636" cy="313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8142A-E808-F941-9379-BC14BC06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83" y="3532093"/>
            <a:ext cx="2537518" cy="297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FBAE64-43A5-794F-AEB4-92D60146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9" y="3251946"/>
            <a:ext cx="4760019" cy="31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67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8E99486-3960-CD40-943E-7116D262767A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847E4-D827-A64C-8744-D9227116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34" y="3569525"/>
            <a:ext cx="4448333" cy="2740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2479F1-762B-C042-8727-0ABB949C623E}"/>
              </a:ext>
            </a:extLst>
          </p:cNvPr>
          <p:cNvSpPr/>
          <p:nvPr/>
        </p:nvSpPr>
        <p:spPr>
          <a:xfrm>
            <a:off x="7540775" y="4345130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2B3E74-DC17-A848-ACD9-F86E47165EC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038367" y="3569525"/>
            <a:ext cx="1757902" cy="77560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8CD24-A479-7A4C-86C1-8F618FE74CBC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6122894" y="4773634"/>
            <a:ext cx="1854037" cy="1534181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BE04C4DD-8D43-D34E-8A03-F74932E7D6B1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5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10246</TotalTime>
  <Words>1174</Words>
  <Application>Microsoft Macintosh PowerPoint</Application>
  <PresentationFormat>On-screen Show (4:3)</PresentationFormat>
  <Paragraphs>363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Encode Sans Normal Black</vt:lpstr>
      <vt:lpstr>Open Sans</vt:lpstr>
      <vt:lpstr>Open Sans Light</vt:lpstr>
      <vt:lpstr>Uni Sans Regular</vt:lpstr>
      <vt:lpstr>Apple Chancery</vt:lpstr>
      <vt:lpstr>Arial</vt:lpstr>
      <vt:lpstr>Bernard MT Condensed</vt:lpstr>
      <vt:lpstr>Calibri</vt:lpstr>
      <vt:lpstr>Cambria Math</vt:lpstr>
      <vt:lpstr>Lucida Grande</vt:lpstr>
      <vt:lpstr>Custom Design</vt:lpstr>
      <vt:lpstr>1_Custom Design</vt:lpstr>
      <vt:lpstr>CSS342 Data Structures, Algorithms, and Discrete Mathematics (I)</vt:lpstr>
      <vt:lpstr>Recursion Cont.</vt:lpstr>
      <vt:lpstr>Recap: Problem Solving with Recursion</vt:lpstr>
      <vt:lpstr>Recursive Problem</vt:lpstr>
      <vt:lpstr>PowerPoint Presentation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 trip</vt:lpstr>
      <vt:lpstr>Recursion In Class Exercise: Unique Paths</vt:lpstr>
      <vt:lpstr>Recursion In Class Exercise: Unique Paths</vt:lpstr>
      <vt:lpstr>Recursion In Class Exercise: Unique Paths</vt:lpstr>
      <vt:lpstr>Unique Paths</vt:lpstr>
      <vt:lpstr>Unique Paths</vt:lpstr>
      <vt:lpstr>Unique Paths</vt:lpstr>
      <vt:lpstr>Unique Paths Tests</vt:lpstr>
      <vt:lpstr>Unique Paths Tests</vt:lpstr>
      <vt:lpstr>Unique Paths Tests</vt:lpstr>
      <vt:lpstr>Unique Paths Tests</vt:lpstr>
      <vt:lpstr>Unique Paths Tests</vt:lpstr>
      <vt:lpstr>Unique Paths Tests</vt:lpstr>
      <vt:lpstr>Unique Paths</vt:lpstr>
      <vt:lpstr>Unique Paths</vt:lpstr>
      <vt:lpstr>Unique Paths Tests</vt:lpstr>
      <vt:lpstr>Backtracking Example </vt:lpstr>
      <vt:lpstr>Backtracking Example </vt:lpstr>
      <vt:lpstr>A Search Problem (sorted array)</vt:lpstr>
      <vt:lpstr>A Search Problem (sorted array)</vt:lpstr>
      <vt:lpstr>Recursive Binary Search</vt:lpstr>
      <vt:lpstr>Recursive Binary Search</vt:lpstr>
      <vt:lpstr>Binary Search Summary</vt:lpstr>
      <vt:lpstr>Recursion</vt:lpstr>
      <vt:lpstr>Recursion</vt:lpstr>
      <vt:lpstr>Recursion</vt:lpstr>
      <vt:lpstr>Recursion</vt:lpstr>
      <vt:lpstr>Recursion Summary</vt:lpstr>
      <vt:lpstr>Recursion: </vt:lpstr>
      <vt:lpstr>Recursion: </vt:lpstr>
      <vt:lpstr>Example 4: Climbing Stairs</vt:lpstr>
      <vt:lpstr>Example 4: Climbing Stairs</vt:lpstr>
      <vt:lpstr>Example 4: Climbing Stairs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665</cp:revision>
  <cp:lastPrinted>2016-02-10T20:19:12Z</cp:lastPrinted>
  <dcterms:created xsi:type="dcterms:W3CDTF">2014-10-14T00:51:43Z</dcterms:created>
  <dcterms:modified xsi:type="dcterms:W3CDTF">2020-02-05T05:51:36Z</dcterms:modified>
</cp:coreProperties>
</file>